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0" r:id="rId4"/>
    <p:sldId id="264" r:id="rId5"/>
    <p:sldId id="259" r:id="rId6"/>
    <p:sldId id="267" r:id="rId7"/>
    <p:sldId id="257" r:id="rId8"/>
    <p:sldId id="261" r:id="rId9"/>
    <p:sldId id="262" r:id="rId10"/>
    <p:sldId id="263" r:id="rId11"/>
    <p:sldId id="25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2986" autoAdjust="0"/>
  </p:normalViewPr>
  <p:slideViewPr>
    <p:cSldViewPr>
      <p:cViewPr>
        <p:scale>
          <a:sx n="100" d="100"/>
          <a:sy n="100" d="100"/>
        </p:scale>
        <p:origin x="-22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3925F-5568-4C8C-B58E-A5499F7C20F8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7AB0-6284-450A-B96F-EF27335EF4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A7AB0-6284-450A-B96F-EF27335EF48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A7AB0-6284-450A-B96F-EF27335EF48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Cal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6934200" cy="292009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 rot="1766674">
            <a:off x="6318758" y="1167758"/>
            <a:ext cx="801512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766674">
            <a:off x="5251959" y="862957"/>
            <a:ext cx="801512" cy="2667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304800"/>
            <a:ext cx="474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Ecal</a:t>
            </a:r>
            <a:r>
              <a:rPr lang="en-US" b="1" u="sng" dirty="0" smtClean="0"/>
              <a:t> </a:t>
            </a:r>
            <a:r>
              <a:rPr lang="en-US" b="1" u="sng" dirty="0" smtClean="0"/>
              <a:t>Connection board and Motherboard design</a:t>
            </a:r>
            <a:endParaRPr lang="en-US" b="1" u="sng" dirty="0"/>
          </a:p>
        </p:txBody>
      </p:sp>
      <p:pic>
        <p:nvPicPr>
          <p:cNvPr id="27" name="Picture 26" descr="eCal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962400"/>
            <a:ext cx="4749580" cy="26862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8580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2971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19200" y="2514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9200" y="2057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1600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47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050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819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766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5626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019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342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391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62400" y="2743200"/>
            <a:ext cx="1371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4478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9050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3622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194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2766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9530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578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338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386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5626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0198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4770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9342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3914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3434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482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914400" y="13716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1600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" y="1219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8001000" y="762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19200" y="10668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9200" y="838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3429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-380206" y="22852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2286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80mm</a:t>
            </a:r>
            <a:r>
              <a:rPr lang="en-US" sz="800" dirty="0" smtClean="0">
                <a:latin typeface="Arial Narrow" pitchFamily="34" charset="0"/>
              </a:rPr>
              <a:t> (3.15in)</a:t>
            </a:r>
            <a:endParaRPr lang="en-US" sz="800" dirty="0">
              <a:latin typeface="Arial Narrow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143000" y="1066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19200" y="762000"/>
            <a:ext cx="6858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4200" y="5334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46 Crystals across ~ </a:t>
            </a:r>
            <a:r>
              <a:rPr lang="en-US" sz="1200" b="1" dirty="0" smtClean="0">
                <a:latin typeface="Arial Narrow" pitchFamily="34" charset="0"/>
              </a:rPr>
              <a:t>736mm</a:t>
            </a:r>
            <a:r>
              <a:rPr lang="en-US" sz="1200" dirty="0" smtClean="0">
                <a:latin typeface="Arial Narrow" pitchFamily="34" charset="0"/>
              </a:rPr>
              <a:t> (29in)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334000" y="3581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5720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81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33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105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3"/>
          </p:cNvCxnSpPr>
          <p:nvPr/>
        </p:nvCxnSpPr>
        <p:spPr>
          <a:xfrm rot="5400000" flipH="1" flipV="1">
            <a:off x="4163266" y="3429000"/>
            <a:ext cx="484934" cy="48493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rot="18821212">
            <a:off x="4033152" y="3480666"/>
            <a:ext cx="682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25mm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8001000" y="3581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5257800" y="3581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86400" y="35814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21 Crystals across </a:t>
            </a:r>
            <a:r>
              <a:rPr lang="en-US" sz="1200" b="1" dirty="0" smtClean="0">
                <a:latin typeface="Arial Narrow" pitchFamily="34" charset="0"/>
              </a:rPr>
              <a:t>~ 336mm </a:t>
            </a:r>
            <a:r>
              <a:rPr lang="en-US" sz="1200" dirty="0" smtClean="0">
                <a:latin typeface="Arial Narrow" pitchFamily="34" charset="0"/>
              </a:rPr>
              <a:t>(13.2in)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5400000">
            <a:off x="7720399" y="2185601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5 Crystals high ~</a:t>
            </a:r>
            <a:r>
              <a:rPr lang="en-US" sz="1200" b="1" dirty="0" smtClean="0">
                <a:latin typeface="Arial Narrow" pitchFamily="34" charset="0"/>
              </a:rPr>
              <a:t> 80mm </a:t>
            </a:r>
            <a:r>
              <a:rPr lang="en-US" sz="1200" dirty="0" smtClean="0">
                <a:latin typeface="Arial Narrow" pitchFamily="34" charset="0"/>
              </a:rPr>
              <a:t>(3.15in)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8534400" y="3429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7468394" y="22852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5344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4770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1600200" y="1066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1143000" y="762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668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447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9050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819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2766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733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286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5908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55626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019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9342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7391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7818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105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6477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66800" y="4038600"/>
            <a:ext cx="2667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838200" y="3200400"/>
            <a:ext cx="1066800" cy="6096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133600" y="2971800"/>
            <a:ext cx="1600200" cy="10668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3" idx="1"/>
          </p:cNvCxnSpPr>
          <p:nvPr/>
        </p:nvCxnSpPr>
        <p:spPr>
          <a:xfrm rot="10800000" flipV="1">
            <a:off x="2438400" y="4941332"/>
            <a:ext cx="1295400" cy="87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33800" y="45720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Connector Footprint (7mm X 7mm)</a:t>
            </a:r>
            <a:endParaRPr lang="en-US" sz="14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1066800" y="6553200"/>
            <a:ext cx="2667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3657600" y="655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0" y="63246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16mm</a:t>
            </a:r>
            <a:endParaRPr lang="en-US" sz="1200" b="1" dirty="0">
              <a:latin typeface="Arial Narrow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 flipH="1" flipV="1">
            <a:off x="990600" y="655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05200" y="15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Frontside</a:t>
            </a:r>
            <a:r>
              <a:rPr lang="en-US" dirty="0" smtClean="0"/>
              <a:t> View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0" y="4419600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447800" y="30480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05000" y="3048000"/>
            <a:ext cx="2286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447800" y="1295400"/>
            <a:ext cx="228599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05000" y="1295400"/>
            <a:ext cx="228600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" name="TextBox 99"/>
          <p:cNvSpPr txBox="1"/>
          <p:nvPr/>
        </p:nvSpPr>
        <p:spPr>
          <a:xfrm>
            <a:off x="4038600" y="60198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 to scale</a:t>
            </a:r>
            <a:endParaRPr lang="en-US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733800" y="4114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LEMO EPB.00.250.NTN</a:t>
            </a:r>
            <a:endParaRPr lang="en-US" sz="1400" dirty="0"/>
          </a:p>
        </p:txBody>
      </p:sp>
      <p:pic>
        <p:nvPicPr>
          <p:cNvPr id="102" name="Picture 101" descr="eCal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810000"/>
            <a:ext cx="3212283" cy="2825726"/>
          </a:xfrm>
          <a:prstGeom prst="rect">
            <a:avLst/>
          </a:prstGeom>
        </p:spPr>
      </p:pic>
      <p:sp>
        <p:nvSpPr>
          <p:cNvPr id="103" name="Rectangle 102"/>
          <p:cNvSpPr/>
          <p:nvPr/>
        </p:nvSpPr>
        <p:spPr>
          <a:xfrm>
            <a:off x="8077200" y="1143000"/>
            <a:ext cx="3810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7235142" y="2061258"/>
            <a:ext cx="20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HV &amp; LV Connectors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TextBox 582"/>
          <p:cNvSpPr txBox="1"/>
          <p:nvPr/>
        </p:nvSpPr>
        <p:spPr>
          <a:xfrm>
            <a:off x="2209800" y="38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584" name="TextBox 583"/>
          <p:cNvSpPr txBox="1"/>
          <p:nvPr/>
        </p:nvSpPr>
        <p:spPr>
          <a:xfrm>
            <a:off x="609600" y="7620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Discussion of alternative motherboard design.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 How does it affect Mechanical design by adding ~ 6inches separation between motherboard and connection board?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Slotted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non-slotted </a:t>
            </a:r>
          </a:p>
          <a:p>
            <a:r>
              <a:rPr lang="en-US" dirty="0" smtClean="0">
                <a:sym typeface="Wingdings" pitchFamily="2" charset="2"/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Easier design = Less labor during routing.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Reduce Signal Integrity concerns.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Access to individual crystal signal for readout.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Slotted motherboard is flimsier.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Might need another “dummy” slotted board to support the preamp.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Lemo</a:t>
            </a:r>
            <a:r>
              <a:rPr lang="en-US" dirty="0" smtClean="0"/>
              <a:t> connectors ~ $10 each.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514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Questions and/or Comments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vue deux premiers rangs m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495800" cy="2977925"/>
          </a:xfrm>
          <a:prstGeom prst="rect">
            <a:avLst/>
          </a:prstGeom>
          <a:noFill/>
        </p:spPr>
      </p:pic>
      <p:pic>
        <p:nvPicPr>
          <p:cNvPr id="3" name="Picture 7" descr="PreAmpl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276600"/>
            <a:ext cx="4582161" cy="3436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3200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Connection Board</a:t>
            </a:r>
            <a:endParaRPr lang="en-US" dirty="0"/>
          </a:p>
        </p:txBody>
      </p:sp>
      <p:cxnSp>
        <p:nvCxnSpPr>
          <p:cNvPr id="5" name="Straight Arrow Connector 4"/>
          <p:cNvCxnSpPr>
            <a:stCxn id="6" idx="3"/>
          </p:cNvCxnSpPr>
          <p:nvPr/>
        </p:nvCxnSpPr>
        <p:spPr>
          <a:xfrm>
            <a:off x="2971800" y="5213866"/>
            <a:ext cx="1447800" cy="19633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Motherboard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0"/>
          </p:cNvCxnSpPr>
          <p:nvPr/>
        </p:nvCxnSpPr>
        <p:spPr>
          <a:xfrm rot="16200000" flipV="1">
            <a:off x="1162050" y="2190750"/>
            <a:ext cx="990600" cy="10287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eCal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1620" y="533400"/>
            <a:ext cx="4176557" cy="2362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/>
          <p:cNvSpPr/>
          <p:nvPr/>
        </p:nvSpPr>
        <p:spPr>
          <a:xfrm>
            <a:off x="4648200" y="4343400"/>
            <a:ext cx="34290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219200" y="4343400"/>
            <a:ext cx="34290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219200" y="2743200"/>
            <a:ext cx="34290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28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Connection Board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connection board links the APD on one side and Preamplifier on the other side:</a:t>
            </a:r>
          </a:p>
          <a:p>
            <a:pPr lvl="1">
              <a:buFont typeface="Wingdings"/>
              <a:buChar char="à"/>
            </a:pPr>
            <a:r>
              <a:rPr lang="en-US" sz="1600" dirty="0" smtClean="0">
                <a:sym typeface="Wingdings" pitchFamily="2" charset="2"/>
              </a:rPr>
              <a:t>Connection from the APDs to the Board is by 2 twisted wires.</a:t>
            </a:r>
          </a:p>
          <a:p>
            <a:pPr lvl="1">
              <a:buFont typeface="Wingdings"/>
              <a:buChar char="à"/>
            </a:pPr>
            <a:r>
              <a:rPr lang="en-US" sz="1600" dirty="0" smtClean="0">
                <a:sym typeface="Wingdings" pitchFamily="2" charset="2"/>
              </a:rPr>
              <a:t>Connection from the Board to Amplifier is by 3 pin socket.</a:t>
            </a:r>
          </a:p>
          <a:p>
            <a:r>
              <a:rPr lang="en-US" sz="1600" dirty="0" smtClean="0">
                <a:sym typeface="Wingdings" pitchFamily="2" charset="2"/>
              </a:rPr>
              <a:t>There are also preamplifier support rails soldered on the board to hold the amplifiers in place.</a:t>
            </a:r>
          </a:p>
          <a:p>
            <a:r>
              <a:rPr lang="en-US" sz="1600" dirty="0" smtClean="0">
                <a:sym typeface="Wingdings" pitchFamily="2" charset="2"/>
              </a:rPr>
              <a:t>The board provides thermal screen and provides ground link between the APD and preamplifiers.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4648200" y="4343400"/>
            <a:ext cx="34290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1219200" y="5525868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219200" y="5221068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3944035" y="4782234"/>
            <a:ext cx="341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219200" y="4648200"/>
            <a:ext cx="2895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219200" y="4953000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648200" y="2743200"/>
            <a:ext cx="34290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1219200" y="3352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219200" y="3048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001000" y="2362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1143000" y="2362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1219200" y="2362200"/>
            <a:ext cx="6858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5400000">
            <a:off x="-547301" y="4052501"/>
            <a:ext cx="2286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10 Crystals high ~ </a:t>
            </a:r>
            <a:r>
              <a:rPr lang="en-US" sz="1200" b="1" dirty="0" smtClean="0">
                <a:latin typeface="Arial Narrow" pitchFamily="34" charset="0"/>
              </a:rPr>
              <a:t>160mm</a:t>
            </a:r>
            <a:r>
              <a:rPr lang="en-US" sz="1200" dirty="0" smtClean="0">
                <a:latin typeface="Arial Narrow" pitchFamily="34" charset="0"/>
              </a:rPr>
              <a:t> (6.3in)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685800" y="5791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-761206" y="4266406"/>
            <a:ext cx="3048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85800" y="274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4572000" y="42304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191000" y="3849468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105" idx="5"/>
          </p:cNvCxnSpPr>
          <p:nvPr/>
        </p:nvCxnSpPr>
        <p:spPr>
          <a:xfrm rot="5400000" flipH="1">
            <a:off x="4648200" y="4306668"/>
            <a:ext cx="323286" cy="32329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 rot="2663693">
            <a:off x="4569003" y="4283340"/>
            <a:ext cx="699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25mm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5181600" y="4001868"/>
            <a:ext cx="2895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219200" y="3697068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3962400" y="3849469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5029200" y="3849469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219200" y="4038600"/>
            <a:ext cx="2895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3962400" y="4154268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3962400" y="4459068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4706034" y="4477434"/>
            <a:ext cx="951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3962400" y="4154268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24200" y="20574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46 Crystals across ~ </a:t>
            </a:r>
            <a:r>
              <a:rPr lang="en-US" sz="1200" b="1" dirty="0" smtClean="0">
                <a:latin typeface="Arial Narrow" pitchFamily="34" charset="0"/>
              </a:rPr>
              <a:t>736mm</a:t>
            </a:r>
            <a:r>
              <a:rPr lang="en-US" sz="1200" dirty="0" smtClean="0">
                <a:latin typeface="Arial Narrow" pitchFamily="34" charset="0"/>
              </a:rPr>
              <a:t> (29in)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295400" y="4916269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 Crystals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71600" y="5525869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 Crystals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371600" y="4343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21 Crystals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371600" y="46482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21 Crystals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295400" y="5221069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 Crystals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572000" y="4230469"/>
            <a:ext cx="121919" cy="12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8534400" y="541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5400000">
            <a:off x="8343900" y="5600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382000" y="5410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8534400" y="51816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4648200" y="5525868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648200" y="5221068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5181600" y="4648200"/>
            <a:ext cx="2895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648200" y="4953000"/>
            <a:ext cx="3429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" name="Picture 174" descr="eCal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743200"/>
            <a:ext cx="304800" cy="35983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176" name="Straight Connector 175"/>
          <p:cNvCxnSpPr/>
          <p:nvPr/>
        </p:nvCxnSpPr>
        <p:spPr>
          <a:xfrm rot="5400000">
            <a:off x="1333500" y="2857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rot="5400000">
            <a:off x="991394" y="2895600"/>
            <a:ext cx="304006" cy="79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066800" y="3048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762000" y="28194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>
          <a:xfrm>
            <a:off x="1219200" y="2667000"/>
            <a:ext cx="3048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143000" y="24384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 rot="5400000">
            <a:off x="1143000" y="2667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5400000">
            <a:off x="1447800" y="2667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066800" y="274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219200" y="601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 per Quadrant</a:t>
            </a:r>
          </a:p>
          <a:p>
            <a:r>
              <a:rPr lang="en-US" dirty="0" smtClean="0"/>
              <a:t>Total Crystals = 444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56388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</a:t>
            </a:r>
            <a:endParaRPr lang="en-US" sz="4400" b="1" dirty="0"/>
          </a:p>
        </p:txBody>
      </p:sp>
      <p:sp>
        <p:nvSpPr>
          <p:cNvPr id="196" name="TextBox 195"/>
          <p:cNvSpPr txBox="1"/>
          <p:nvPr/>
        </p:nvSpPr>
        <p:spPr>
          <a:xfrm>
            <a:off x="32004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</a:t>
            </a:r>
            <a:endParaRPr lang="en-US" sz="4400" b="1" dirty="0"/>
          </a:p>
        </p:txBody>
      </p:sp>
      <p:sp>
        <p:nvSpPr>
          <p:cNvPr id="197" name="TextBox 196"/>
          <p:cNvSpPr txBox="1"/>
          <p:nvPr/>
        </p:nvSpPr>
        <p:spPr>
          <a:xfrm>
            <a:off x="3200400" y="34290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</a:t>
            </a:r>
            <a:endParaRPr lang="en-US" sz="4400" b="1" dirty="0"/>
          </a:p>
        </p:txBody>
      </p:sp>
      <p:sp>
        <p:nvSpPr>
          <p:cNvPr id="198" name="TextBox 197"/>
          <p:cNvSpPr txBox="1"/>
          <p:nvPr/>
        </p:nvSpPr>
        <p:spPr>
          <a:xfrm>
            <a:off x="5715000" y="34290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</a:t>
            </a: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al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51281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3434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HPS </a:t>
            </a:r>
            <a:r>
              <a:rPr lang="en-US" dirty="0" err="1" smtClean="0"/>
              <a:t>ECal</a:t>
            </a:r>
            <a:r>
              <a:rPr lang="en-US" dirty="0" smtClean="0"/>
              <a:t> Motherboard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5400000" flipH="1" flipV="1">
            <a:off x="781050" y="3600450"/>
            <a:ext cx="685800" cy="800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066800"/>
            <a:ext cx="14478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DVCS 2005 Inner Calorimeter Motherboard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47800" y="1828800"/>
            <a:ext cx="381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228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Slotted Motherboard</a:t>
            </a:r>
            <a:endParaRPr lang="en-US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1905000" y="1066800"/>
            <a:ext cx="259080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495800" y="2209800"/>
            <a:ext cx="257175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4495800" y="2895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495800" y="2667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495800" y="31242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953000" y="2438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4495800" y="1066800"/>
            <a:ext cx="257175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4495800" y="1752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495800" y="1524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953000" y="1981200"/>
            <a:ext cx="21145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495800" y="1295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05000" y="2209800"/>
            <a:ext cx="257175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905000" y="2895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905000" y="2667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05000" y="31242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2438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572000" y="2209801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14800" y="1828800"/>
            <a:ext cx="7620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724400" y="220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4267200" y="2057400"/>
            <a:ext cx="76200" cy="762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267200" y="1981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50mm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rot="5400000" flipH="1" flipV="1">
            <a:off x="4267200" y="2057400"/>
            <a:ext cx="76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04800" y="2209800"/>
            <a:ext cx="1600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086600" y="1066800"/>
            <a:ext cx="1600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04800" y="1066800"/>
            <a:ext cx="1600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1905000" y="1752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905000" y="1524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905000" y="1981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905000" y="1295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7086600" y="2209800"/>
            <a:ext cx="1600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Connector 125"/>
          <p:cNvCxnSpPr/>
          <p:nvPr/>
        </p:nvCxnSpPr>
        <p:spPr>
          <a:xfrm rot="5400000">
            <a:off x="3810000" y="220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3924300" y="1866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838700" y="1866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387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39243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181600" y="24384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</a:t>
            </a:r>
            <a:endParaRPr lang="en-US" sz="44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2743200" y="24384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</a:t>
            </a:r>
            <a:endParaRPr lang="en-US" sz="44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2743200" y="1219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</a:t>
            </a:r>
            <a:endParaRPr lang="en-US" sz="44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5257800" y="1219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</a:t>
            </a:r>
            <a:endParaRPr lang="en-US" sz="4400" b="1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7086600" y="9144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8610600" y="914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 flipH="1" flipV="1">
            <a:off x="7010400" y="914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7239000" y="609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itchFamily="34" charset="0"/>
              </a:rPr>
              <a:t>125mm</a:t>
            </a:r>
            <a:r>
              <a:rPr lang="en-US" sz="1200" dirty="0" smtClean="0">
                <a:latin typeface="Arial Narrow" pitchFamily="34" charset="0"/>
              </a:rPr>
              <a:t> (4.92in)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>
            <a:off x="8763000" y="1066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8610600" y="609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304800" y="609600"/>
            <a:ext cx="8382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124200" y="3048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986mm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(38.8in)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5400000">
            <a:off x="228600" y="609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 rot="5400000">
            <a:off x="8136523" y="2040523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160mm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(6.3in)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Straight Connector 150"/>
          <p:cNvCxnSpPr/>
          <p:nvPr/>
        </p:nvCxnSpPr>
        <p:spPr>
          <a:xfrm>
            <a:off x="8763000" y="3352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rot="5400000">
            <a:off x="7696994" y="22090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2133600" y="3733800"/>
            <a:ext cx="46482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Connector 156"/>
          <p:cNvCxnSpPr/>
          <p:nvPr/>
        </p:nvCxnSpPr>
        <p:spPr>
          <a:xfrm rot="10800000" flipV="1">
            <a:off x="2133600" y="2209800"/>
            <a:ext cx="5029200" cy="152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0800000" flipV="1">
            <a:off x="6781800" y="2209800"/>
            <a:ext cx="1905000" cy="152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 flipH="1" flipV="1">
            <a:off x="6134100" y="4000500"/>
            <a:ext cx="3200400" cy="1905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22860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6172200" y="3962400"/>
            <a:ext cx="381000" cy="14478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6096000" y="5562600"/>
            <a:ext cx="533400" cy="838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/>
          <p:nvPr/>
        </p:nvCxnSpPr>
        <p:spPr>
          <a:xfrm rot="10800000" flipV="1">
            <a:off x="6553200" y="44196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rot="10800000" flipV="1">
            <a:off x="6629400" y="56388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7391400" y="4114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High Voltage Connector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543800" y="5334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Low Voltage Connector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64008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2484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4008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484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 flipV="1">
            <a:off x="6400800" y="434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 flipV="1">
            <a:off x="6248400" y="434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4008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248400" y="4495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4008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2484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 flipV="1">
            <a:off x="6400800" y="4800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 flipV="1">
            <a:off x="6248400" y="4800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400800" y="495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48400" y="495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4008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62484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 flipV="1">
            <a:off x="64008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 flipV="1">
            <a:off x="6248400" y="5257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6172200" y="5638800"/>
            <a:ext cx="381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>
            <a:stCxn id="196" idx="0"/>
            <a:endCxn id="196" idx="2"/>
          </p:cNvCxnSpPr>
          <p:nvPr/>
        </p:nvCxnSpPr>
        <p:spPr>
          <a:xfrm rot="16200000" flipH="1">
            <a:off x="6019800" y="5981700"/>
            <a:ext cx="685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172200" y="5867400"/>
            <a:ext cx="381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172200" y="6096000"/>
            <a:ext cx="381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166" idx="1"/>
          </p:cNvCxnSpPr>
          <p:nvPr/>
        </p:nvCxnSpPr>
        <p:spPr>
          <a:xfrm flipV="1">
            <a:off x="1295400" y="41910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endCxn id="301" idx="1"/>
          </p:cNvCxnSpPr>
          <p:nvPr/>
        </p:nvCxnSpPr>
        <p:spPr>
          <a:xfrm flipV="1">
            <a:off x="1295400" y="48006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endCxn id="308" idx="1"/>
          </p:cNvCxnSpPr>
          <p:nvPr/>
        </p:nvCxnSpPr>
        <p:spPr>
          <a:xfrm>
            <a:off x="1295400" y="53340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endCxn id="315" idx="1"/>
          </p:cNvCxnSpPr>
          <p:nvPr/>
        </p:nvCxnSpPr>
        <p:spPr>
          <a:xfrm>
            <a:off x="1295400" y="54864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304800" y="4953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Preamp</a:t>
            </a:r>
          </a:p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34" name="TextBox 233"/>
          <p:cNvSpPr txBox="1"/>
          <p:nvPr/>
        </p:nvSpPr>
        <p:spPr>
          <a:xfrm rot="19650953">
            <a:off x="2952318" y="152141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 rot="19650953">
            <a:off x="5517258" y="146089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 rot="19650953">
            <a:off x="2952320" y="266441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 rot="19650953">
            <a:off x="5543119" y="2664418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457200" y="129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B</a:t>
            </a:r>
          </a:p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238" name="TextBox 237"/>
          <p:cNvSpPr txBox="1"/>
          <p:nvPr/>
        </p:nvSpPr>
        <p:spPr>
          <a:xfrm>
            <a:off x="4572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C</a:t>
            </a:r>
          </a:p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239" name="TextBox 238"/>
          <p:cNvSpPr txBox="1"/>
          <p:nvPr/>
        </p:nvSpPr>
        <p:spPr>
          <a:xfrm>
            <a:off x="7239000" y="129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A</a:t>
            </a:r>
          </a:p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73152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D</a:t>
            </a:r>
          </a:p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 rot="5400000">
            <a:off x="5334000" y="5562600"/>
            <a:ext cx="914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Straight Arrow Connector 244"/>
          <p:cNvCxnSpPr>
            <a:endCxn id="244" idx="2"/>
          </p:cNvCxnSpPr>
          <p:nvPr/>
        </p:nvCxnSpPr>
        <p:spPr>
          <a:xfrm>
            <a:off x="1295400" y="5410200"/>
            <a:ext cx="434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3124200" y="3733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8-Pin Connectors</a:t>
            </a:r>
            <a:endParaRPr lang="en-US" sz="1600" dirty="0"/>
          </a:p>
        </p:txBody>
      </p:sp>
      <p:sp>
        <p:nvSpPr>
          <p:cNvPr id="252" name="TextBox 251"/>
          <p:cNvSpPr txBox="1"/>
          <p:nvPr/>
        </p:nvSpPr>
        <p:spPr>
          <a:xfrm rot="5400000">
            <a:off x="5374332" y="43030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8-Pin Connector</a:t>
            </a:r>
            <a:endParaRPr lang="en-US" sz="1200" dirty="0"/>
          </a:p>
        </p:txBody>
      </p:sp>
      <p:sp>
        <p:nvSpPr>
          <p:cNvPr id="269" name="Rectangle 268"/>
          <p:cNvSpPr/>
          <p:nvPr/>
        </p:nvSpPr>
        <p:spPr>
          <a:xfrm rot="5400000">
            <a:off x="5372100" y="4381500"/>
            <a:ext cx="8382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2" name="Straight Arrow Connector 271"/>
          <p:cNvCxnSpPr/>
          <p:nvPr/>
        </p:nvCxnSpPr>
        <p:spPr>
          <a:xfrm flipV="1">
            <a:off x="1295400" y="4495800"/>
            <a:ext cx="434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 rot="5400000">
            <a:off x="5336231" y="5484168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8-Pin Connector</a:t>
            </a:r>
            <a:endParaRPr lang="en-US" sz="1200" dirty="0"/>
          </a:p>
        </p:txBody>
      </p:sp>
      <p:sp>
        <p:nvSpPr>
          <p:cNvPr id="283" name="Rectangle 282"/>
          <p:cNvSpPr/>
          <p:nvPr/>
        </p:nvSpPr>
        <p:spPr>
          <a:xfrm>
            <a:off x="28194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33528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38862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44196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953000" y="40386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22860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28194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33528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38862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44196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4953000" y="46482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22860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28194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33528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38862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44196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4953000" y="5257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22860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28194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33528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38862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44196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4953000" y="5867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7239000" y="4495800"/>
            <a:ext cx="12971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(HE804EN17YOA401)</a:t>
            </a:r>
            <a:endParaRPr lang="en-US" sz="1000" dirty="0"/>
          </a:p>
        </p:txBody>
      </p:sp>
      <p:sp>
        <p:nvSpPr>
          <p:cNvPr id="328" name="Rectangle 327"/>
          <p:cNvSpPr/>
          <p:nvPr/>
        </p:nvSpPr>
        <p:spPr>
          <a:xfrm>
            <a:off x="7391400" y="5715000"/>
            <a:ext cx="12811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(Molex_43045-0612)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066800"/>
            <a:ext cx="259080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95800" y="2209800"/>
            <a:ext cx="259080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2895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5800" y="2667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95800" y="31242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2438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95800" y="1066800"/>
            <a:ext cx="259080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1752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1524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1981200"/>
            <a:ext cx="21145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295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05000" y="2209800"/>
            <a:ext cx="2571750" cy="1143000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05000" y="2895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2667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05000" y="31242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2438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72000" y="2209801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14800" y="1828800"/>
            <a:ext cx="7620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724400" y="220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267200" y="2057400"/>
            <a:ext cx="76200" cy="762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267200" y="1981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50mm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4267200" y="2057400"/>
            <a:ext cx="76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905000" y="3352800"/>
            <a:ext cx="259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95400" y="533400"/>
            <a:ext cx="6096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05000" y="17526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05000" y="1524000"/>
            <a:ext cx="25717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1981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05000" y="12954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810000" y="220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924300" y="1866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838700" y="1866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8387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9243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81600" y="24384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</a:t>
            </a:r>
            <a:endParaRPr lang="en-US" sz="4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743200" y="24384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</a:t>
            </a:r>
            <a:endParaRPr lang="en-US" sz="4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43200" y="1219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B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257800" y="1219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</a:t>
            </a:r>
            <a:endParaRPr lang="en-US" sz="4400" b="1" dirty="0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7010400" y="914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82354" y="609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543800" y="304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219200" y="304800"/>
            <a:ext cx="64008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24200" y="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86mm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(31in)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1143000" y="304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5400000">
            <a:off x="7255877" y="1583323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220mm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(8.7in)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848600" y="3962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6266071" y="2268329"/>
            <a:ext cx="3352800" cy="3534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00200" y="4419600"/>
            <a:ext cx="49530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16200000" flipH="1">
            <a:off x="6248400" y="3048000"/>
            <a:ext cx="1828800" cy="152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705600" y="3124200"/>
            <a:ext cx="1828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1336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239000" y="4038600"/>
            <a:ext cx="381000" cy="14478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162800" y="5638800"/>
            <a:ext cx="533400" cy="838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10800000" flipV="1">
            <a:off x="7467600" y="5715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848600" y="4114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High Voltage Connector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77200" y="5334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Low Voltage Connector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7467600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315200" y="4114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4676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315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flipV="1">
            <a:off x="7467600" y="4419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flipV="1">
            <a:off x="7315200" y="4419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4676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3152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467600" y="472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15200" y="472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V="1">
            <a:off x="74676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flipV="1">
            <a:off x="7315200" y="4876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4676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315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467600" y="518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315200" y="518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flipV="1">
            <a:off x="7467600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flipV="1">
            <a:off x="7315200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239000" y="5715000"/>
            <a:ext cx="381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82" idx="0"/>
            <a:endCxn id="82" idx="2"/>
          </p:cNvCxnSpPr>
          <p:nvPr/>
        </p:nvCxnSpPr>
        <p:spPr>
          <a:xfrm rot="16200000" flipH="1">
            <a:off x="7086600" y="6057900"/>
            <a:ext cx="685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39000" y="5943600"/>
            <a:ext cx="381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239000" y="6172200"/>
            <a:ext cx="381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57" idx="1"/>
          </p:cNvCxnSpPr>
          <p:nvPr/>
        </p:nvCxnSpPr>
        <p:spPr>
          <a:xfrm flipV="1">
            <a:off x="1143000" y="46482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111" idx="1"/>
          </p:cNvCxnSpPr>
          <p:nvPr/>
        </p:nvCxnSpPr>
        <p:spPr>
          <a:xfrm flipV="1">
            <a:off x="1143000" y="5257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17" idx="1"/>
          </p:cNvCxnSpPr>
          <p:nvPr/>
        </p:nvCxnSpPr>
        <p:spPr>
          <a:xfrm>
            <a:off x="1143000" y="57150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52400" y="5257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Preamp</a:t>
            </a:r>
          </a:p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 rot="19650953">
            <a:off x="2952318" y="152141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 rot="19650953">
            <a:off x="5517258" y="146089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 rot="19650953">
            <a:off x="2952320" y="2664417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 rot="19650953">
            <a:off x="5543119" y="2664418"/>
            <a:ext cx="151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 Crystals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 rot="5400000">
            <a:off x="365298" y="2073102"/>
            <a:ext cx="253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HV/LV Connectors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905000" y="3505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C Connectors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124200" y="3962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8-Pin Connectors</a:t>
            </a:r>
            <a:endParaRPr lang="en-US" sz="1600" dirty="0"/>
          </a:p>
        </p:txBody>
      </p:sp>
      <p:sp>
        <p:nvSpPr>
          <p:cNvPr id="106" name="Rectangle 105"/>
          <p:cNvSpPr/>
          <p:nvPr/>
        </p:nvSpPr>
        <p:spPr>
          <a:xfrm>
            <a:off x="26670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2004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7338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2672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8006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1336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6670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2004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7338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2672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8006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1336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6670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2004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7338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2672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8006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7620000" y="4495800"/>
            <a:ext cx="12971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(HE804EN17YOA401)</a:t>
            </a:r>
            <a:endParaRPr lang="en-US" sz="1000" dirty="0"/>
          </a:p>
        </p:txBody>
      </p:sp>
      <p:sp>
        <p:nvSpPr>
          <p:cNvPr id="130" name="Rectangle 129"/>
          <p:cNvSpPr/>
          <p:nvPr/>
        </p:nvSpPr>
        <p:spPr>
          <a:xfrm>
            <a:off x="7862880" y="5715000"/>
            <a:ext cx="12811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(Molex_43045-0612)</a:t>
            </a:r>
            <a:endParaRPr lang="en-US" sz="1000" dirty="0"/>
          </a:p>
        </p:txBody>
      </p:sp>
      <p:sp>
        <p:nvSpPr>
          <p:cNvPr id="131" name="Rectangle 130"/>
          <p:cNvSpPr/>
          <p:nvPr/>
        </p:nvSpPr>
        <p:spPr>
          <a:xfrm>
            <a:off x="1905000" y="533400"/>
            <a:ext cx="2590800" cy="53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1905000" y="609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B Connectors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4495800" y="533400"/>
            <a:ext cx="2590800" cy="53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4495800" y="609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A Connectors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4495800" y="3352798"/>
            <a:ext cx="2590800" cy="609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4572000" y="3505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D Connectors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7086600" y="533400"/>
            <a:ext cx="5334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 rot="5400000">
            <a:off x="6156498" y="2073102"/>
            <a:ext cx="253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HV/LV Connectors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7086600" y="2209800"/>
            <a:ext cx="5334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340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867400" y="57150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340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867400" y="51054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340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867400" y="4495800"/>
            <a:ext cx="533400" cy="304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1295400" y="2209800"/>
            <a:ext cx="609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Connector 161"/>
          <p:cNvCxnSpPr/>
          <p:nvPr/>
        </p:nvCxnSpPr>
        <p:spPr>
          <a:xfrm>
            <a:off x="4495800" y="3352800"/>
            <a:ext cx="2057400" cy="1066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1219200" y="3733800"/>
            <a:ext cx="10668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68580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3124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2667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209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1752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478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9050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194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2766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5626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0198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9342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3914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962400" y="2895600"/>
            <a:ext cx="1371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14478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050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3622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8194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2766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530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578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0386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55626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0198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4770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9342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3914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3434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914400" y="15240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66800" y="1752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5800" y="1295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2000" y="13716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8001000" y="914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219200" y="12192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219200" y="9906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685800" y="3581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-380206" y="24376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1000" y="2286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80mm</a:t>
            </a:r>
            <a:r>
              <a:rPr lang="en-US" sz="800" dirty="0" smtClean="0">
                <a:latin typeface="Arial Narrow" pitchFamily="34" charset="0"/>
              </a:rPr>
              <a:t> (3.15in)</a:t>
            </a:r>
            <a:endParaRPr lang="en-US" sz="800" dirty="0">
              <a:latin typeface="Arial Narrow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1143000" y="1219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219200" y="914400"/>
            <a:ext cx="6858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124200" y="6858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46 Crystals across ~ </a:t>
            </a:r>
            <a:r>
              <a:rPr lang="en-US" sz="1200" b="1" dirty="0" smtClean="0">
                <a:latin typeface="Arial Narrow" pitchFamily="34" charset="0"/>
              </a:rPr>
              <a:t>736mm</a:t>
            </a:r>
            <a:r>
              <a:rPr lang="en-US" sz="1200" dirty="0" smtClean="0">
                <a:latin typeface="Arial Narrow" pitchFamily="34" charset="0"/>
              </a:rPr>
              <a:t> (29in)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334000" y="3733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45720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7818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rot="5400000">
            <a:off x="37338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51054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9" idx="3"/>
          </p:cNvCxnSpPr>
          <p:nvPr/>
        </p:nvCxnSpPr>
        <p:spPr>
          <a:xfrm rot="5400000" flipH="1" flipV="1">
            <a:off x="4163266" y="3581400"/>
            <a:ext cx="484934" cy="48493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2860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5908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18821212">
            <a:off x="4033152" y="3633066"/>
            <a:ext cx="682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25mm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rot="5400000" flipH="1" flipV="1">
            <a:off x="8001000" y="3733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5257800" y="3733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486400" y="37338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21 Crystals across </a:t>
            </a:r>
            <a:r>
              <a:rPr lang="en-US" sz="1200" b="1" dirty="0" smtClean="0">
                <a:latin typeface="Arial Narrow" pitchFamily="34" charset="0"/>
              </a:rPr>
              <a:t>~ 336mm </a:t>
            </a:r>
            <a:r>
              <a:rPr lang="en-US" sz="1200" dirty="0" smtClean="0">
                <a:latin typeface="Arial Narrow" pitchFamily="34" charset="0"/>
              </a:rPr>
              <a:t>(13.2in)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 rot="5400000">
            <a:off x="7339399" y="2338001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5 Crystals high ~</a:t>
            </a:r>
            <a:r>
              <a:rPr lang="en-US" sz="1200" b="1" dirty="0" smtClean="0">
                <a:latin typeface="Arial Narrow" pitchFamily="34" charset="0"/>
              </a:rPr>
              <a:t> 80mm </a:t>
            </a:r>
            <a:r>
              <a:rPr lang="en-US" sz="1200" dirty="0" smtClean="0">
                <a:latin typeface="Arial Narrow" pitchFamily="34" charset="0"/>
              </a:rPr>
              <a:t>(3.15in)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8153400" y="3581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>
            <a:off x="7087394" y="24376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153400" y="1295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6477000" y="3352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rot="5400000">
            <a:off x="1600200" y="1219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1143000" y="914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066800" y="12954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2667000" y="228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Slotted Motherboard</a:t>
            </a:r>
            <a:endParaRPr lang="en-US" b="1" u="sng" dirty="0"/>
          </a:p>
        </p:txBody>
      </p:sp>
      <p:cxnSp>
        <p:nvCxnSpPr>
          <p:cNvPr id="206" name="Straight Connector 205"/>
          <p:cNvCxnSpPr/>
          <p:nvPr/>
        </p:nvCxnSpPr>
        <p:spPr>
          <a:xfrm rot="5400000">
            <a:off x="14478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5400000">
            <a:off x="19050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5400000">
            <a:off x="28194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>
            <a:off x="32766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5400000">
            <a:off x="37338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2286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2590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 rot="5400000">
            <a:off x="55626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5400000">
            <a:off x="60198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5400000">
            <a:off x="69342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>
            <a:off x="73914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Oval 222"/>
          <p:cNvSpPr/>
          <p:nvPr/>
        </p:nvSpPr>
        <p:spPr>
          <a:xfrm>
            <a:off x="6781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4" name="Straight Connector 223"/>
          <p:cNvCxnSpPr/>
          <p:nvPr/>
        </p:nvCxnSpPr>
        <p:spPr>
          <a:xfrm rot="5400000">
            <a:off x="51054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6477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28000" contrast="32000"/>
          </a:blip>
          <a:srcRect/>
          <a:stretch>
            <a:fillRect/>
          </a:stretch>
        </p:blipFill>
        <p:spPr bwMode="auto">
          <a:xfrm>
            <a:off x="1447800" y="4267200"/>
            <a:ext cx="2609850" cy="208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8" name="Rectangle 227"/>
          <p:cNvSpPr/>
          <p:nvPr/>
        </p:nvSpPr>
        <p:spPr>
          <a:xfrm>
            <a:off x="1371600" y="4191000"/>
            <a:ext cx="2667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/>
          <p:cNvCxnSpPr/>
          <p:nvPr/>
        </p:nvCxnSpPr>
        <p:spPr>
          <a:xfrm rot="16200000" flipH="1">
            <a:off x="762000" y="3581400"/>
            <a:ext cx="1066800" cy="1524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16200000" flipV="1">
            <a:off x="-190500" y="4991100"/>
            <a:ext cx="2971800" cy="1524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600200" y="3124200"/>
            <a:ext cx="2438400" cy="10668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241" idx="3"/>
            <a:endCxn id="2050" idx="1"/>
          </p:cNvCxnSpPr>
          <p:nvPr/>
        </p:nvCxnSpPr>
        <p:spPr>
          <a:xfrm>
            <a:off x="990600" y="4895166"/>
            <a:ext cx="457200" cy="415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152400" y="4572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Board Cutout</a:t>
            </a:r>
            <a:endParaRPr lang="en-US" dirty="0"/>
          </a:p>
        </p:txBody>
      </p:sp>
      <p:cxnSp>
        <p:nvCxnSpPr>
          <p:cNvPr id="243" name="Straight Arrow Connector 242"/>
          <p:cNvCxnSpPr>
            <a:stCxn id="244" idx="1"/>
          </p:cNvCxnSpPr>
          <p:nvPr/>
        </p:nvCxnSpPr>
        <p:spPr>
          <a:xfrm rot="10800000" flipV="1">
            <a:off x="3276600" y="4971366"/>
            <a:ext cx="1295400" cy="134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5720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Connector Footprint</a:t>
            </a:r>
            <a:endParaRPr lang="en-US" dirty="0"/>
          </a:p>
        </p:txBody>
      </p:sp>
      <p:pic>
        <p:nvPicPr>
          <p:cNvPr id="247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28000" contrast="32000"/>
          </a:blip>
          <a:srcRect/>
          <a:stretch>
            <a:fillRect/>
          </a:stretch>
        </p:blipFill>
        <p:spPr bwMode="auto">
          <a:xfrm>
            <a:off x="1219200" y="3124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1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28000" contrast="32000"/>
          </a:blip>
          <a:srcRect/>
          <a:stretch>
            <a:fillRect/>
          </a:stretch>
        </p:blipFill>
        <p:spPr bwMode="auto">
          <a:xfrm>
            <a:off x="1676400" y="3124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3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28000" contrast="32000"/>
          </a:blip>
          <a:srcRect/>
          <a:stretch>
            <a:fillRect/>
          </a:stretch>
        </p:blipFill>
        <p:spPr bwMode="auto">
          <a:xfrm>
            <a:off x="1219200" y="1371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4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28000" contrast="32000"/>
          </a:blip>
          <a:srcRect/>
          <a:stretch>
            <a:fillRect/>
          </a:stretch>
        </p:blipFill>
        <p:spPr bwMode="auto">
          <a:xfrm>
            <a:off x="1676400" y="13716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5" name="Straight Arrow Connector 404"/>
          <p:cNvCxnSpPr/>
          <p:nvPr/>
        </p:nvCxnSpPr>
        <p:spPr>
          <a:xfrm>
            <a:off x="1371600" y="6705600"/>
            <a:ext cx="2667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rot="5400000" flipH="1" flipV="1">
            <a:off x="3962400" y="6705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/>
          <p:cNvSpPr txBox="1"/>
          <p:nvPr/>
        </p:nvSpPr>
        <p:spPr>
          <a:xfrm>
            <a:off x="2514600" y="6553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409" name="Straight Connector 408"/>
          <p:cNvCxnSpPr/>
          <p:nvPr/>
        </p:nvCxnSpPr>
        <p:spPr>
          <a:xfrm rot="5400000" flipH="1" flipV="1">
            <a:off x="1295400" y="67056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2590800" y="4191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17" name="TextBox 416"/>
          <p:cNvSpPr txBox="1"/>
          <p:nvPr/>
        </p:nvSpPr>
        <p:spPr>
          <a:xfrm>
            <a:off x="2590800" y="4572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18" name="TextBox 417"/>
          <p:cNvSpPr txBox="1"/>
          <p:nvPr/>
        </p:nvSpPr>
        <p:spPr>
          <a:xfrm>
            <a:off x="3352800" y="4191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19" name="TextBox 418"/>
          <p:cNvSpPr txBox="1"/>
          <p:nvPr/>
        </p:nvSpPr>
        <p:spPr>
          <a:xfrm>
            <a:off x="3352800" y="4572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Signal</a:t>
            </a:r>
            <a:endParaRPr lang="en-US" sz="1200" dirty="0"/>
          </a:p>
        </p:txBody>
      </p:sp>
      <p:sp>
        <p:nvSpPr>
          <p:cNvPr id="420" name="TextBox 419"/>
          <p:cNvSpPr txBox="1"/>
          <p:nvPr/>
        </p:nvSpPr>
        <p:spPr>
          <a:xfrm>
            <a:off x="2590800" y="5791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21" name="TextBox 420"/>
          <p:cNvSpPr txBox="1"/>
          <p:nvPr/>
        </p:nvSpPr>
        <p:spPr>
          <a:xfrm>
            <a:off x="3352800" y="4953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22" name="TextBox 421"/>
          <p:cNvSpPr txBox="1"/>
          <p:nvPr/>
        </p:nvSpPr>
        <p:spPr>
          <a:xfrm>
            <a:off x="3352800" y="5410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GND</a:t>
            </a:r>
            <a:endParaRPr lang="en-US" sz="1200" dirty="0"/>
          </a:p>
        </p:txBody>
      </p:sp>
      <p:sp>
        <p:nvSpPr>
          <p:cNvPr id="423" name="TextBox 422"/>
          <p:cNvSpPr txBox="1"/>
          <p:nvPr/>
        </p:nvSpPr>
        <p:spPr>
          <a:xfrm>
            <a:off x="3352800" y="5791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HV</a:t>
            </a:r>
            <a:endParaRPr lang="en-US" sz="1200" dirty="0"/>
          </a:p>
        </p:txBody>
      </p:sp>
      <p:sp>
        <p:nvSpPr>
          <p:cNvPr id="424" name="TextBox 423"/>
          <p:cNvSpPr txBox="1"/>
          <p:nvPr/>
        </p:nvSpPr>
        <p:spPr>
          <a:xfrm>
            <a:off x="2590800" y="5334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-5V</a:t>
            </a:r>
            <a:endParaRPr lang="en-US" sz="1200" dirty="0"/>
          </a:p>
        </p:txBody>
      </p:sp>
      <p:sp>
        <p:nvSpPr>
          <p:cNvPr id="425" name="TextBox 424"/>
          <p:cNvSpPr txBox="1"/>
          <p:nvPr/>
        </p:nvSpPr>
        <p:spPr>
          <a:xfrm>
            <a:off x="2590800" y="4953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+</a:t>
            </a:r>
            <a:r>
              <a:rPr lang="en-US" sz="1200" dirty="0" smtClean="0"/>
              <a:t>5V</a:t>
            </a:r>
            <a:endParaRPr lang="en-US" sz="1200" dirty="0"/>
          </a:p>
        </p:txBody>
      </p:sp>
      <p:cxnSp>
        <p:nvCxnSpPr>
          <p:cNvPr id="427" name="Straight Arrow Connector 426"/>
          <p:cNvCxnSpPr/>
          <p:nvPr/>
        </p:nvCxnSpPr>
        <p:spPr>
          <a:xfrm rot="5400000">
            <a:off x="991394" y="5333206"/>
            <a:ext cx="1981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 rot="16200000">
            <a:off x="1510101" y="50431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12.6mm</a:t>
            </a:r>
            <a:endParaRPr lang="en-US" sz="1200" dirty="0"/>
          </a:p>
        </p:txBody>
      </p:sp>
      <p:cxnSp>
        <p:nvCxnSpPr>
          <p:cNvPr id="432" name="Straight Arrow Connector 431"/>
          <p:cNvCxnSpPr/>
          <p:nvPr/>
        </p:nvCxnSpPr>
        <p:spPr>
          <a:xfrm>
            <a:off x="1447800" y="6400800"/>
            <a:ext cx="10668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TextBox 432"/>
          <p:cNvSpPr txBox="1"/>
          <p:nvPr/>
        </p:nvSpPr>
        <p:spPr>
          <a:xfrm>
            <a:off x="16764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6.3mm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Proposed non-slotted Motherboard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preamplifier output signals have to be sandwiched between two ground strips (on the motherboard) to reduce crosstalk.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increases routing complexity.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reduce noise on the signals, the following Motherboard design is proposed: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Move the existing APD connector to the backside of the motherboard (side with the APD).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Put a LEMO connector on the </a:t>
            </a:r>
            <a:r>
              <a:rPr lang="en-US" dirty="0" err="1" smtClean="0">
                <a:sym typeface="Wingdings" pitchFamily="2" charset="2"/>
              </a:rPr>
              <a:t>frontside</a:t>
            </a:r>
            <a:r>
              <a:rPr lang="en-US" dirty="0" smtClean="0">
                <a:sym typeface="Wingdings" pitchFamily="2" charset="2"/>
              </a:rPr>
              <a:t> of the motherboard. </a:t>
            </a:r>
          </a:p>
          <a:p>
            <a:pPr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Connect  directly to the readout boards from the from motherboard.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057400" y="4038600"/>
            <a:ext cx="1524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981200" y="3581400"/>
            <a:ext cx="7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495800" y="4038600"/>
            <a:ext cx="4572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953000" y="4038600"/>
            <a:ext cx="2286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181600" y="3581400"/>
            <a:ext cx="7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Wave 104"/>
          <p:cNvSpPr/>
          <p:nvPr/>
        </p:nvSpPr>
        <p:spPr>
          <a:xfrm>
            <a:off x="3581400" y="4038600"/>
            <a:ext cx="914400" cy="381000"/>
          </a:xfrm>
          <a:prstGeom prst="wav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Curved Connector 110"/>
          <p:cNvCxnSpPr>
            <a:endCxn id="112" idx="1"/>
          </p:cNvCxnSpPr>
          <p:nvPr/>
        </p:nvCxnSpPr>
        <p:spPr>
          <a:xfrm flipV="1">
            <a:off x="5562600" y="3599766"/>
            <a:ext cx="1143000" cy="5912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705600" y="3276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Readout</a:t>
            </a:r>
          </a:p>
          <a:p>
            <a:pPr algn="ctr"/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 flipV="1">
            <a:off x="5410200" y="4114800"/>
            <a:ext cx="228600" cy="121919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257800" y="4038600"/>
            <a:ext cx="152400" cy="22860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stCxn id="119" idx="0"/>
            <a:endCxn id="100" idx="2"/>
          </p:cNvCxnSpPr>
          <p:nvPr/>
        </p:nvCxnSpPr>
        <p:spPr>
          <a:xfrm rot="16200000" flipV="1">
            <a:off x="1885950" y="5086350"/>
            <a:ext cx="685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752600" y="5638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Connection Board</a:t>
            </a:r>
            <a:endParaRPr lang="en-US" dirty="0"/>
          </a:p>
        </p:txBody>
      </p:sp>
      <p:cxnSp>
        <p:nvCxnSpPr>
          <p:cNvPr id="122" name="Straight Arrow Connector 121"/>
          <p:cNvCxnSpPr>
            <a:stCxn id="123" idx="0"/>
          </p:cNvCxnSpPr>
          <p:nvPr/>
        </p:nvCxnSpPr>
        <p:spPr>
          <a:xfrm rot="16200000" flipV="1">
            <a:off x="5124450" y="5048250"/>
            <a:ext cx="6858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953000" y="563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Motherboard</a:t>
            </a:r>
            <a:endParaRPr lang="en-US" dirty="0"/>
          </a:p>
        </p:txBody>
      </p:sp>
      <p:sp>
        <p:nvSpPr>
          <p:cNvPr id="125" name="Flowchart: Process 124"/>
          <p:cNvSpPr/>
          <p:nvPr/>
        </p:nvSpPr>
        <p:spPr>
          <a:xfrm>
            <a:off x="0" y="4038600"/>
            <a:ext cx="1600200" cy="381000"/>
          </a:xfrm>
          <a:prstGeom prst="flowChartProcess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Curved Connector 126"/>
          <p:cNvCxnSpPr>
            <a:stCxn id="125" idx="3"/>
          </p:cNvCxnSpPr>
          <p:nvPr/>
        </p:nvCxnSpPr>
        <p:spPr>
          <a:xfrm flipV="1">
            <a:off x="1600200" y="4116388"/>
            <a:ext cx="381000" cy="11271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129"/>
          <p:cNvCxnSpPr/>
          <p:nvPr/>
        </p:nvCxnSpPr>
        <p:spPr>
          <a:xfrm flipV="1">
            <a:off x="1600200" y="4038600"/>
            <a:ext cx="381000" cy="762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524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Crystal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28956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Preamplifier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8580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2971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19200" y="2514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9200" y="2057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1600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47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9050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819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766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5626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019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342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391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62400" y="2743200"/>
            <a:ext cx="1371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4478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9050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3622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194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2766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9530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578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338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386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5626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0198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4770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9342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391400" y="1371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3434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48200" y="1371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914400" y="13716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1600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" y="1219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8001000" y="762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19200" y="1066800"/>
            <a:ext cx="4572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9200" y="8382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85800" y="3429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-380206" y="22852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2286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80mm</a:t>
            </a:r>
            <a:r>
              <a:rPr lang="en-US" sz="800" dirty="0" smtClean="0">
                <a:latin typeface="Arial Narrow" pitchFamily="34" charset="0"/>
              </a:rPr>
              <a:t> (3.15in)</a:t>
            </a:r>
            <a:endParaRPr lang="en-US" sz="800" dirty="0">
              <a:latin typeface="Arial Narrow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143000" y="1066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19200" y="762000"/>
            <a:ext cx="6858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24200" y="5334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46 Crystals across ~ </a:t>
            </a:r>
            <a:r>
              <a:rPr lang="en-US" sz="1200" b="1" dirty="0" smtClean="0">
                <a:latin typeface="Arial Narrow" pitchFamily="34" charset="0"/>
              </a:rPr>
              <a:t>736mm</a:t>
            </a:r>
            <a:r>
              <a:rPr lang="en-US" sz="1200" dirty="0" smtClean="0">
                <a:latin typeface="Arial Narrow" pitchFamily="34" charset="0"/>
              </a:rPr>
              <a:t> (29in)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334000" y="3581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5720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81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338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1054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3"/>
          </p:cNvCxnSpPr>
          <p:nvPr/>
        </p:nvCxnSpPr>
        <p:spPr>
          <a:xfrm rot="5400000" flipH="1" flipV="1">
            <a:off x="4163266" y="3429000"/>
            <a:ext cx="484934" cy="48493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860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rot="18821212">
            <a:off x="4033152" y="3480666"/>
            <a:ext cx="6828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25mm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8001000" y="3581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5257800" y="3581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486400" y="35814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21 Crystals across </a:t>
            </a:r>
            <a:r>
              <a:rPr lang="en-US" sz="1200" b="1" dirty="0" smtClean="0">
                <a:latin typeface="Arial Narrow" pitchFamily="34" charset="0"/>
              </a:rPr>
              <a:t>~ 336mm </a:t>
            </a:r>
            <a:r>
              <a:rPr lang="en-US" sz="1200" dirty="0" smtClean="0">
                <a:latin typeface="Arial Narrow" pitchFamily="34" charset="0"/>
              </a:rPr>
              <a:t>(13.2in)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5400000">
            <a:off x="7339399" y="2185601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5 Crystals high ~</a:t>
            </a:r>
            <a:r>
              <a:rPr lang="en-US" sz="1200" b="1" dirty="0" smtClean="0">
                <a:latin typeface="Arial Narrow" pitchFamily="34" charset="0"/>
              </a:rPr>
              <a:t> 80mm </a:t>
            </a:r>
            <a:r>
              <a:rPr lang="en-US" sz="1200" dirty="0" smtClean="0">
                <a:latin typeface="Arial Narrow" pitchFamily="34" charset="0"/>
              </a:rPr>
              <a:t>(3.15in)</a:t>
            </a:r>
            <a:endParaRPr lang="en-US" sz="1200" dirty="0">
              <a:latin typeface="Arial Narrow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7087394" y="2285206"/>
            <a:ext cx="2286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1534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477000" y="3200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1600200" y="10668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1143000" y="762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66800" y="1143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447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9050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819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2766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733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286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5908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55626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0198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9342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7391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7818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105400" y="2743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6477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066800" y="4038600"/>
            <a:ext cx="23622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rot="5400000">
            <a:off x="838200" y="3200400"/>
            <a:ext cx="1066800" cy="6096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133600" y="2971800"/>
            <a:ext cx="1295400" cy="10668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7" idx="1"/>
          </p:cNvCxnSpPr>
          <p:nvPr/>
        </p:nvCxnSpPr>
        <p:spPr>
          <a:xfrm rot="10800000" flipV="1">
            <a:off x="3200400" y="4850486"/>
            <a:ext cx="228600" cy="178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429000" y="4419600"/>
            <a:ext cx="121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Precidip</a:t>
            </a:r>
            <a:r>
              <a:rPr lang="en-US" sz="1000" dirty="0" smtClean="0"/>
              <a:t> 802-PP-NNN-10-001101</a:t>
            </a:r>
          </a:p>
          <a:p>
            <a:r>
              <a:rPr lang="en-US" sz="1000" dirty="0" smtClean="0"/>
              <a:t>Connector Footprint</a:t>
            </a:r>
          </a:p>
          <a:p>
            <a:r>
              <a:rPr lang="en-US" sz="1000" dirty="0" smtClean="0"/>
              <a:t>(12.7mm X 8.5mm)</a:t>
            </a:r>
            <a:endParaRPr lang="en-US" sz="10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1066800" y="6553200"/>
            <a:ext cx="2667000" cy="158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 flipH="1" flipV="1">
            <a:off x="3657600" y="655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209800" y="640080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 Narrow" pitchFamily="34" charset="0"/>
              </a:rPr>
              <a:t>16mm</a:t>
            </a:r>
            <a:endParaRPr lang="en-US" sz="800" b="1" dirty="0">
              <a:latin typeface="Arial Narrow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400000" flipH="1" flipV="1">
            <a:off x="990600" y="65532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8" name="Picture 15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9000" contrast="-18000"/>
          </a:blip>
          <a:srcRect/>
          <a:stretch>
            <a:fillRect/>
          </a:stretch>
        </p:blipFill>
        <p:spPr bwMode="auto">
          <a:xfrm>
            <a:off x="-2133600" y="3429000"/>
            <a:ext cx="1371600" cy="206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1" name="Picture 15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9000" contrast="-18000"/>
          </a:blip>
          <a:srcRect/>
          <a:stretch>
            <a:fillRect/>
          </a:stretch>
        </p:blipFill>
        <p:spPr bwMode="auto">
          <a:xfrm>
            <a:off x="1219200" y="3048000"/>
            <a:ext cx="228600" cy="34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3" name="Picture 15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9000" contrast="-18000"/>
          </a:blip>
          <a:srcRect/>
          <a:stretch>
            <a:fillRect/>
          </a:stretch>
        </p:blipFill>
        <p:spPr bwMode="auto">
          <a:xfrm>
            <a:off x="1676400" y="3048000"/>
            <a:ext cx="228600" cy="34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4" name="Picture 15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9000" contrast="-18000"/>
          </a:blip>
          <a:srcRect/>
          <a:stretch>
            <a:fillRect/>
          </a:stretch>
        </p:blipFill>
        <p:spPr bwMode="auto">
          <a:xfrm>
            <a:off x="1219200" y="1219200"/>
            <a:ext cx="228600" cy="34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5" name="Picture 15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9000" contrast="-18000"/>
          </a:blip>
          <a:srcRect/>
          <a:stretch>
            <a:fillRect/>
          </a:stretch>
        </p:blipFill>
        <p:spPr bwMode="auto">
          <a:xfrm>
            <a:off x="1676400" y="1219200"/>
            <a:ext cx="228600" cy="34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3" name="TextBox 262"/>
          <p:cNvSpPr txBox="1"/>
          <p:nvPr/>
        </p:nvSpPr>
        <p:spPr>
          <a:xfrm>
            <a:off x="3505200" y="15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Backside View</a:t>
            </a:r>
            <a:endParaRPr lang="en-US" dirty="0"/>
          </a:p>
        </p:txBody>
      </p:sp>
      <p:pic>
        <p:nvPicPr>
          <p:cNvPr id="266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905000" y="31242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9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447800" y="31242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0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447800" y="12954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1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905000" y="12954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2" name="Picture 271" descr="eCal006.jpg"/>
          <p:cNvPicPr>
            <a:picLocks noChangeAspect="1"/>
          </p:cNvPicPr>
          <p:nvPr/>
        </p:nvPicPr>
        <p:blipFill>
          <a:blip r:embed="rId4" cstate="print">
            <a:grayscl/>
            <a:lum bright="17000" contrast="37000"/>
          </a:blip>
          <a:stretch>
            <a:fillRect/>
          </a:stretch>
        </p:blipFill>
        <p:spPr>
          <a:xfrm>
            <a:off x="1066800" y="4038599"/>
            <a:ext cx="2362200" cy="2382711"/>
          </a:xfrm>
          <a:prstGeom prst="rect">
            <a:avLst/>
          </a:prstGeom>
        </p:spPr>
      </p:pic>
      <p:sp>
        <p:nvSpPr>
          <p:cNvPr id="275" name="TextBox 274"/>
          <p:cNvSpPr txBox="1"/>
          <p:nvPr/>
        </p:nvSpPr>
        <p:spPr>
          <a:xfrm>
            <a:off x="0" y="47244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 smtClean="0"/>
              <a:t>Lemo</a:t>
            </a:r>
            <a:r>
              <a:rPr lang="en-US" sz="1000" dirty="0" smtClean="0"/>
              <a:t> EPB.00.250.NTN</a:t>
            </a:r>
          </a:p>
          <a:p>
            <a:pPr algn="r"/>
            <a:r>
              <a:rPr lang="en-US" sz="1200" dirty="0" smtClean="0"/>
              <a:t>Connector Footprint </a:t>
            </a:r>
          </a:p>
          <a:p>
            <a:pPr algn="r"/>
            <a:r>
              <a:rPr lang="en-US" sz="1000" dirty="0" smtClean="0"/>
              <a:t>(7mm X7mm)</a:t>
            </a:r>
            <a:endParaRPr lang="en-US" sz="1000" dirty="0"/>
          </a:p>
        </p:txBody>
      </p:sp>
      <p:pic>
        <p:nvPicPr>
          <p:cNvPr id="281" name="Picture 280" descr="eCal0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114800"/>
            <a:ext cx="3330389" cy="2461591"/>
          </a:xfrm>
          <a:prstGeom prst="rect">
            <a:avLst/>
          </a:prstGeom>
        </p:spPr>
      </p:pic>
      <p:sp>
        <p:nvSpPr>
          <p:cNvPr id="282" name="TextBox 281"/>
          <p:cNvSpPr txBox="1"/>
          <p:nvPr/>
        </p:nvSpPr>
        <p:spPr>
          <a:xfrm>
            <a:off x="2133600" y="4114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133600" y="4495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2895600" y="4114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2895600" y="4495800"/>
            <a:ext cx="609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Signal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133600" y="5715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895600" y="4876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895600" y="5334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GND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2895600" y="57150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HV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2133600" y="5257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-5V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2133600" y="4876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+</a:t>
            </a:r>
            <a:r>
              <a:rPr lang="en-US" sz="1200" dirty="0" smtClean="0">
                <a:solidFill>
                  <a:schemeClr val="bg1"/>
                </a:solidFill>
              </a:rPr>
              <a:t>5V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593</Words>
  <Application>Microsoft Office PowerPoint</Application>
  <PresentationFormat>On-screen Show (4:3)</PresentationFormat>
  <Paragraphs>175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Nick Nganga</cp:lastModifiedBy>
  <cp:revision>75</cp:revision>
  <dcterms:created xsi:type="dcterms:W3CDTF">2006-08-16T00:00:00Z</dcterms:created>
  <dcterms:modified xsi:type="dcterms:W3CDTF">2011-05-27T12:25:44Z</dcterms:modified>
</cp:coreProperties>
</file>